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5" r:id="rId9"/>
    <p:sldId id="263" r:id="rId10"/>
    <p:sldId id="270" r:id="rId11"/>
    <p:sldId id="264" r:id="rId12"/>
    <p:sldId id="271" r:id="rId13"/>
    <p:sldId id="272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 Irić Šironja" initials="SIŠ" lastIdx="2" clrIdx="0">
    <p:extLst>
      <p:ext uri="{19B8F6BF-5375-455C-9EA6-DF929625EA0E}">
        <p15:presenceInfo xmlns:p15="http://schemas.microsoft.com/office/powerpoint/2012/main" userId="6b21c24ce242fb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FFFF"/>
    <a:srgbClr val="66FFFF"/>
    <a:srgbClr val="333399"/>
    <a:srgbClr val="CC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95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00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38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48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71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431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67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8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801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871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88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897" y="185738"/>
            <a:ext cx="904875" cy="8477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657975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3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s://www.e-sfera.hr/dodatni-digitalni-sadrzaji/67504b63-bf7a-4c84-ad8e-cb2cb7ba457d/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jpeg"/><Relationship Id="rId7" Type="http://schemas.openxmlformats.org/officeDocument/2006/relationships/hyperlink" Target="https://www.e-sfera.hr/dodatni-digitalni-sadrzaji/67504b63-bf7a-4c84-ad8e-cb2cb7ba457d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e-sfera.hr/dodatni-digitalni-sadrzaji/67504b63-bf7a-4c84-ad8e-cb2cb7ba457d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s://www.e-sfera.hr/dodatni-digitalni-sadrzaji/67504b63-bf7a-4c84-ad8e-cb2cb7ba457d/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3177" y="196850"/>
            <a:ext cx="10659292" cy="1623241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CC00CC"/>
                </a:solidFill>
              </a:rPr>
              <a:t>Osjetila mi pomažu u snalaženju u svijetu</a:t>
            </a:r>
            <a:endParaRPr lang="hr-HR" b="1" dirty="0">
              <a:solidFill>
                <a:srgbClr val="CC00CC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51314" y="3143794"/>
            <a:ext cx="4937760" cy="548640"/>
          </a:xfrm>
        </p:spPr>
        <p:txBody>
          <a:bodyPr>
            <a:normAutofit fontScale="77500" lnSpcReduction="20000"/>
          </a:bodyPr>
          <a:lstStyle/>
          <a:p>
            <a:pPr algn="l"/>
            <a:endParaRPr lang="hr-HR" sz="54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12" y="2420982"/>
            <a:ext cx="10337074" cy="2595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414099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4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27651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Poremećaji sluha:</a:t>
            </a:r>
            <a:endParaRPr lang="hr-HR" sz="2400" dirty="0">
              <a:latin typeface="+mn-lt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839788" y="896983"/>
            <a:ext cx="5157787" cy="811756"/>
          </a:xfrm>
        </p:spPr>
        <p:txBody>
          <a:bodyPr/>
          <a:lstStyle/>
          <a:p>
            <a:r>
              <a:rPr lang="hr-HR" b="0" dirty="0" err="1"/>
              <a:t>s</a:t>
            </a:r>
            <a:r>
              <a:rPr lang="hr-HR" b="0" dirty="0" err="1" smtClean="0"/>
              <a:t>labočujnost</a:t>
            </a:r>
            <a:endParaRPr lang="hr-HR" b="0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172200" y="896983"/>
            <a:ext cx="5183188" cy="811756"/>
          </a:xfrm>
        </p:spPr>
        <p:txBody>
          <a:bodyPr/>
          <a:lstStyle/>
          <a:p>
            <a:pPr algn="ctr"/>
            <a:r>
              <a:rPr lang="hr-HR" b="0" dirty="0"/>
              <a:t>g</a:t>
            </a:r>
            <a:r>
              <a:rPr lang="hr-HR" b="0" dirty="0" smtClean="0"/>
              <a:t>luhoća</a:t>
            </a:r>
            <a:endParaRPr lang="hr-HR" b="0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Picture 5" descr="rad60036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94" y="1846454"/>
            <a:ext cx="2073094" cy="1542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rad2A193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15" y="3526970"/>
            <a:ext cx="3671252" cy="2662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ww.e-sfera.hr/dodatni-digitalni-sadrzaji/67504b63-bf7a-4c84-ad8e-cb2cb7ba457d/assets/image/0000141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46454"/>
            <a:ext cx="5182779" cy="434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5312229" y="6189662"/>
            <a:ext cx="3309257" cy="41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4778982" y="367451"/>
            <a:ext cx="185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5"/>
              </a:rPr>
              <a:t>Zanimljivosti</a:t>
            </a:r>
            <a:endParaRPr lang="hr-HR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8346" y="131071"/>
            <a:ext cx="857022" cy="9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56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96091"/>
            <a:ext cx="10515600" cy="653143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+mn-lt"/>
              </a:rPr>
              <a:t>Jezik</a:t>
            </a:r>
            <a:endParaRPr lang="hr-HR" sz="3200" dirty="0">
              <a:latin typeface="+mn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2033" t="8504" r="23199"/>
          <a:stretch/>
        </p:blipFill>
        <p:spPr>
          <a:xfrm>
            <a:off x="1018902" y="1759243"/>
            <a:ext cx="3622766" cy="4476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631211" y="1027611"/>
            <a:ext cx="1145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Naborana površina jezika bogata je nakupinama osjetilnih stanica za pet osnovnih okusa:</a:t>
            </a:r>
            <a:endParaRPr lang="hr-HR" sz="2400" dirty="0"/>
          </a:p>
        </p:txBody>
      </p:sp>
      <p:pic>
        <p:nvPicPr>
          <p:cNvPr id="5" name="Picture 11" descr="rad428F2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9425" r="2340" b="14118"/>
          <a:stretch/>
        </p:blipFill>
        <p:spPr bwMode="auto">
          <a:xfrm>
            <a:off x="6357097" y="3653134"/>
            <a:ext cx="3483429" cy="263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D:\radni\desktop\oku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31" y="1759243"/>
            <a:ext cx="59737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utnik 6"/>
          <p:cNvSpPr/>
          <p:nvPr/>
        </p:nvSpPr>
        <p:spPr>
          <a:xfrm>
            <a:off x="2978331" y="3048000"/>
            <a:ext cx="374469" cy="24384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>
            <a:off x="3352800" y="3048000"/>
            <a:ext cx="3074126" cy="949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3352800" y="3291840"/>
            <a:ext cx="3074126" cy="2377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2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87383"/>
            <a:ext cx="10515600" cy="653143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+mn-lt"/>
              </a:rPr>
              <a:t>Nos</a:t>
            </a:r>
            <a:endParaRPr lang="hr-HR" sz="3200" dirty="0">
              <a:latin typeface="+mn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087" r="12063" b="15809"/>
          <a:stretch/>
        </p:blipFill>
        <p:spPr>
          <a:xfrm>
            <a:off x="4539885" y="944097"/>
            <a:ext cx="4563292" cy="549354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46"/>
          <a:stretch/>
        </p:blipFill>
        <p:spPr>
          <a:xfrm>
            <a:off x="2686233" y="4245428"/>
            <a:ext cx="1885768" cy="2612572"/>
          </a:xfrm>
          <a:prstGeom prst="rect">
            <a:avLst/>
          </a:prstGeom>
        </p:spPr>
      </p:pic>
      <p:sp>
        <p:nvSpPr>
          <p:cNvPr id="11" name="Prostoručno 10"/>
          <p:cNvSpPr/>
          <p:nvPr/>
        </p:nvSpPr>
        <p:spPr>
          <a:xfrm>
            <a:off x="4258491" y="3753394"/>
            <a:ext cx="579001" cy="775063"/>
          </a:xfrm>
          <a:custGeom>
            <a:avLst/>
            <a:gdLst>
              <a:gd name="connsiteX0" fmla="*/ 0 w 579001"/>
              <a:gd name="connsiteY0" fmla="*/ 775063 h 775063"/>
              <a:gd name="connsiteX1" fmla="*/ 505098 w 579001"/>
              <a:gd name="connsiteY1" fmla="*/ 461555 h 775063"/>
              <a:gd name="connsiteX2" fmla="*/ 566058 w 579001"/>
              <a:gd name="connsiteY2" fmla="*/ 0 h 77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001" h="775063">
                <a:moveTo>
                  <a:pt x="0" y="775063"/>
                </a:moveTo>
                <a:cubicBezTo>
                  <a:pt x="205377" y="682897"/>
                  <a:pt x="410755" y="590732"/>
                  <a:pt x="505098" y="461555"/>
                </a:cubicBezTo>
                <a:cubicBezTo>
                  <a:pt x="599441" y="332378"/>
                  <a:pt x="582749" y="166189"/>
                  <a:pt x="566058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ostoručno 11"/>
          <p:cNvSpPr/>
          <p:nvPr/>
        </p:nvSpPr>
        <p:spPr>
          <a:xfrm>
            <a:off x="4476206" y="3788229"/>
            <a:ext cx="513805" cy="1001485"/>
          </a:xfrm>
          <a:custGeom>
            <a:avLst/>
            <a:gdLst>
              <a:gd name="connsiteX0" fmla="*/ 0 w 513805"/>
              <a:gd name="connsiteY0" fmla="*/ 1001485 h 1001485"/>
              <a:gd name="connsiteX1" fmla="*/ 296091 w 513805"/>
              <a:gd name="connsiteY1" fmla="*/ 687977 h 1001485"/>
              <a:gd name="connsiteX2" fmla="*/ 513805 w 513805"/>
              <a:gd name="connsiteY2" fmla="*/ 0 h 100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805" h="1001485">
                <a:moveTo>
                  <a:pt x="0" y="1001485"/>
                </a:moveTo>
                <a:cubicBezTo>
                  <a:pt x="105228" y="928188"/>
                  <a:pt x="210457" y="854891"/>
                  <a:pt x="296091" y="687977"/>
                </a:cubicBezTo>
                <a:cubicBezTo>
                  <a:pt x="381725" y="521063"/>
                  <a:pt x="447765" y="260531"/>
                  <a:pt x="513805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/>
          <p:cNvSpPr txBox="1"/>
          <p:nvPr/>
        </p:nvSpPr>
        <p:spPr>
          <a:xfrm>
            <a:off x="9383847" y="1489752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NJUŠNI ŽIVAC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2266585" y="2394635"/>
            <a:ext cx="199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NOSNA ŠUPLJINA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9427390" y="2763967"/>
            <a:ext cx="1184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OSJETILNE STANICE ZA MIRIS</a:t>
            </a:r>
            <a:endParaRPr lang="hr-HR" dirty="0"/>
          </a:p>
        </p:txBody>
      </p:sp>
      <p:cxnSp>
        <p:nvCxnSpPr>
          <p:cNvPr id="17" name="Ravni poveznik 16"/>
          <p:cNvCxnSpPr>
            <a:endCxn id="14" idx="3"/>
          </p:cNvCxnSpPr>
          <p:nvPr/>
        </p:nvCxnSpPr>
        <p:spPr>
          <a:xfrm flipH="1" flipV="1">
            <a:off x="4258491" y="2579301"/>
            <a:ext cx="1885768" cy="5209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Ravni poveznik 18"/>
          <p:cNvCxnSpPr>
            <a:endCxn id="13" idx="1"/>
          </p:cNvCxnSpPr>
          <p:nvPr/>
        </p:nvCxnSpPr>
        <p:spPr>
          <a:xfrm flipV="1">
            <a:off x="8081554" y="1674418"/>
            <a:ext cx="1302293" cy="5723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Ravni poveznik 20"/>
          <p:cNvCxnSpPr>
            <a:endCxn id="15" idx="1"/>
          </p:cNvCxnSpPr>
          <p:nvPr/>
        </p:nvCxnSpPr>
        <p:spPr>
          <a:xfrm>
            <a:off x="6705600" y="2408310"/>
            <a:ext cx="2721790" cy="817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kstniOkvir 21"/>
          <p:cNvSpPr txBox="1"/>
          <p:nvPr/>
        </p:nvSpPr>
        <p:spPr>
          <a:xfrm>
            <a:off x="147192" y="287383"/>
            <a:ext cx="3638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Kako su povezani osjeti okusa i mirisa? </a:t>
            </a:r>
            <a:r>
              <a:rPr lang="hr-HR" sz="2400" i="1" dirty="0">
                <a:solidFill>
                  <a:schemeClr val="accent6">
                    <a:lumMod val="75000"/>
                  </a:schemeClr>
                </a:solidFill>
              </a:rPr>
              <a:t>RB str. </a:t>
            </a:r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69.</a:t>
            </a:r>
            <a:endParaRPr lang="hr-HR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5148" y="1118380"/>
            <a:ext cx="841437" cy="80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0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96091"/>
            <a:ext cx="10515600" cy="635727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+mn-lt"/>
              </a:rPr>
              <a:t>Koža</a:t>
            </a:r>
            <a:endParaRPr lang="hr-HR" sz="3200" dirty="0">
              <a:latin typeface="+mn-lt"/>
            </a:endParaRPr>
          </a:p>
        </p:txBody>
      </p:sp>
      <p:pic>
        <p:nvPicPr>
          <p:cNvPr id="3" name="Picture 13" descr="rad99B06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" r="2684"/>
          <a:stretch/>
        </p:blipFill>
        <p:spPr bwMode="auto">
          <a:xfrm>
            <a:off x="3827417" y="1357902"/>
            <a:ext cx="4537166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rad33011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708" y="4740400"/>
            <a:ext cx="130175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adD7C11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48" y="4821608"/>
            <a:ext cx="1590675" cy="195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ad6A895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418" y="2027014"/>
            <a:ext cx="1066936" cy="21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ad0D561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32" y="1750015"/>
            <a:ext cx="1735138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1089432" y="1017751"/>
            <a:ext cx="214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ŽIVČANI ZAVRŠETCI ODGOVORNI ZA BOL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1125492" y="4324544"/>
            <a:ext cx="1314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OSJETILNA TJELEŠCA ZA TOPLO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9013418" y="1017751"/>
            <a:ext cx="175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OSJETILNA TJELEŠCA ZA HLADNO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9102567" y="4489611"/>
            <a:ext cx="1589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OSJETILNA TJELEŠCA ZA OPIP</a:t>
            </a:r>
            <a:endParaRPr lang="hr-HR" dirty="0"/>
          </a:p>
        </p:txBody>
      </p:sp>
      <p:cxnSp>
        <p:nvCxnSpPr>
          <p:cNvPr id="13" name="Ravni poveznik 12"/>
          <p:cNvCxnSpPr>
            <a:endCxn id="10" idx="1"/>
          </p:cNvCxnSpPr>
          <p:nvPr/>
        </p:nvCxnSpPr>
        <p:spPr>
          <a:xfrm flipV="1">
            <a:off x="7933509" y="1479416"/>
            <a:ext cx="1079909" cy="161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>
            <a:endCxn id="6" idx="1"/>
          </p:cNvCxnSpPr>
          <p:nvPr/>
        </p:nvCxnSpPr>
        <p:spPr>
          <a:xfrm>
            <a:off x="7907383" y="3089808"/>
            <a:ext cx="1106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7428411" y="3814354"/>
            <a:ext cx="1585007" cy="80118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Ravni poveznik 18"/>
          <p:cNvCxnSpPr>
            <a:endCxn id="4" idx="0"/>
          </p:cNvCxnSpPr>
          <p:nvPr/>
        </p:nvCxnSpPr>
        <p:spPr>
          <a:xfrm>
            <a:off x="7437120" y="3831771"/>
            <a:ext cx="927463" cy="90862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Ravni poveznik 20"/>
          <p:cNvCxnSpPr>
            <a:endCxn id="9" idx="3"/>
          </p:cNvCxnSpPr>
          <p:nvPr/>
        </p:nvCxnSpPr>
        <p:spPr>
          <a:xfrm flipH="1">
            <a:off x="2440485" y="3637588"/>
            <a:ext cx="2035880" cy="11486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Ravni poveznik 22"/>
          <p:cNvCxnSpPr/>
          <p:nvPr/>
        </p:nvCxnSpPr>
        <p:spPr>
          <a:xfrm flipH="1">
            <a:off x="3677851" y="3646673"/>
            <a:ext cx="965637" cy="109372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Ravni poveznik 24"/>
          <p:cNvCxnSpPr>
            <a:endCxn id="8" idx="3"/>
          </p:cNvCxnSpPr>
          <p:nvPr/>
        </p:nvCxnSpPr>
        <p:spPr>
          <a:xfrm flipH="1" flipV="1">
            <a:off x="3232147" y="1340917"/>
            <a:ext cx="1156973" cy="21749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Ravni poveznik 26"/>
          <p:cNvCxnSpPr>
            <a:endCxn id="7" idx="3"/>
          </p:cNvCxnSpPr>
          <p:nvPr/>
        </p:nvCxnSpPr>
        <p:spPr>
          <a:xfrm flipH="1" flipV="1">
            <a:off x="2824570" y="2611234"/>
            <a:ext cx="1613691" cy="9098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kstniOkvir 27"/>
          <p:cNvSpPr txBox="1"/>
          <p:nvPr/>
        </p:nvSpPr>
        <p:spPr>
          <a:xfrm>
            <a:off x="10276472" y="6318672"/>
            <a:ext cx="180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7"/>
              </a:rPr>
              <a:t>Zanimljivosti</a:t>
            </a:r>
            <a:endParaRPr lang="hr-HR" sz="24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2564" y="5412941"/>
            <a:ext cx="857022" cy="9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8389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>
                <a:latin typeface="+mn-lt"/>
              </a:rPr>
              <a:t>Osjetila:</a:t>
            </a:r>
            <a:endParaRPr lang="hr-HR" sz="2400" dirty="0">
              <a:latin typeface="+mn-lt"/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o</a:t>
            </a:r>
            <a:r>
              <a:rPr lang="hr-HR" sz="2400" dirty="0" smtClean="0"/>
              <a:t>sjetilne i potporne stanice</a:t>
            </a:r>
          </a:p>
          <a:p>
            <a:pPr algn="ctr"/>
            <a:r>
              <a:rPr lang="hr-HR" sz="2400" dirty="0" smtClean="0"/>
              <a:t>+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o</a:t>
            </a:r>
            <a:r>
              <a:rPr lang="hr-HR" sz="2400" dirty="0" smtClean="0"/>
              <a:t>sjetilni živac</a:t>
            </a:r>
          </a:p>
          <a:p>
            <a:pPr algn="ctr"/>
            <a:r>
              <a:rPr lang="hr-HR" sz="2400" dirty="0" smtClean="0"/>
              <a:t>+</a:t>
            </a:r>
            <a:endParaRPr lang="hr-H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p</a:t>
            </a:r>
            <a:r>
              <a:rPr lang="hr-HR" sz="2400" dirty="0" smtClean="0"/>
              <a:t>odručje u velikom mozgu</a:t>
            </a:r>
          </a:p>
          <a:p>
            <a:endParaRPr lang="hr-HR" sz="2400" dirty="0"/>
          </a:p>
          <a:p>
            <a:endParaRPr lang="hr-HR" sz="2400" dirty="0" smtClean="0">
              <a:hlinkClick r:id="rId2"/>
            </a:endParaRPr>
          </a:p>
          <a:p>
            <a:r>
              <a:rPr lang="hr-HR" sz="2400" dirty="0" smtClean="0">
                <a:hlinkClick r:id="rId2"/>
              </a:rPr>
              <a:t>Istraži</a:t>
            </a:r>
            <a:endParaRPr lang="hr-HR" sz="2400" dirty="0"/>
          </a:p>
        </p:txBody>
      </p:sp>
      <p:pic>
        <p:nvPicPr>
          <p:cNvPr id="6" name="Picture 4" descr="radB6465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06" y="987426"/>
            <a:ext cx="5155474" cy="487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3568" y="4967661"/>
            <a:ext cx="948166" cy="9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77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269966"/>
            <a:ext cx="10515600" cy="653143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latin typeface="+mn-lt"/>
              </a:rPr>
              <a:t>Oko</a:t>
            </a:r>
            <a:endParaRPr lang="hr-HR" sz="3200" dirty="0">
              <a:latin typeface="+mn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488" y="1645919"/>
            <a:ext cx="6551023" cy="4415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kstniOkvir 1"/>
          <p:cNvSpPr txBox="1"/>
          <p:nvPr/>
        </p:nvSpPr>
        <p:spPr>
          <a:xfrm>
            <a:off x="838200" y="923109"/>
            <a:ext cx="311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ea typeface="+mj-ea"/>
                <a:cs typeface="+mj-cs"/>
              </a:rPr>
              <a:t>Pomoćni dijelovi oka: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838200" y="2434492"/>
            <a:ext cx="121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OBRVA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40537" y="2434492"/>
            <a:ext cx="161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GORNJI KAPAK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9874975" y="3945875"/>
            <a:ext cx="147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DONJI KAPAK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838200" y="3853542"/>
            <a:ext cx="121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TREPAVICE</a:t>
            </a:r>
            <a:endParaRPr lang="hr-HR" dirty="0"/>
          </a:p>
        </p:txBody>
      </p:sp>
      <p:cxnSp>
        <p:nvCxnSpPr>
          <p:cNvPr id="10" name="Ravni poveznik 9"/>
          <p:cNvCxnSpPr/>
          <p:nvPr/>
        </p:nvCxnSpPr>
        <p:spPr>
          <a:xfrm flipH="1">
            <a:off x="1724297" y="2011680"/>
            <a:ext cx="4371702" cy="60747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Ravni poveznik 11"/>
          <p:cNvCxnSpPr>
            <a:endCxn id="8" idx="3"/>
          </p:cNvCxnSpPr>
          <p:nvPr/>
        </p:nvCxnSpPr>
        <p:spPr>
          <a:xfrm flipH="1">
            <a:off x="2055223" y="3024944"/>
            <a:ext cx="4876800" cy="10132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Ravni poveznik 13"/>
          <p:cNvCxnSpPr>
            <a:endCxn id="6" idx="1"/>
          </p:cNvCxnSpPr>
          <p:nvPr/>
        </p:nvCxnSpPr>
        <p:spPr>
          <a:xfrm flipV="1">
            <a:off x="7376160" y="2619158"/>
            <a:ext cx="2364377" cy="62690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Ravni poveznik 17"/>
          <p:cNvCxnSpPr>
            <a:endCxn id="7" idx="1"/>
          </p:cNvCxnSpPr>
          <p:nvPr/>
        </p:nvCxnSpPr>
        <p:spPr>
          <a:xfrm flipV="1">
            <a:off x="6969578" y="4130541"/>
            <a:ext cx="2905397" cy="49371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Ravni poveznik 19"/>
          <p:cNvCxnSpPr/>
          <p:nvPr/>
        </p:nvCxnSpPr>
        <p:spPr>
          <a:xfrm flipH="1" flipV="1">
            <a:off x="2055223" y="4038208"/>
            <a:ext cx="4632960" cy="110855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1223" y="365126"/>
            <a:ext cx="10822577" cy="479606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Glavni dijelovi oka:</a:t>
            </a:r>
            <a:endParaRPr lang="hr-HR" sz="2400" dirty="0">
              <a:latin typeface="+mn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t="14338"/>
          <a:stretch/>
        </p:blipFill>
        <p:spPr>
          <a:xfrm>
            <a:off x="2285999" y="1158240"/>
            <a:ext cx="7824652" cy="5408023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542903" y="2029098"/>
            <a:ext cx="992777" cy="46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ZJENICA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046514" y="3183290"/>
            <a:ext cx="1489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ROŽNICA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2943497" y="4214949"/>
            <a:ext cx="853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LEĆA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4685211" y="5895702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MREŽNICA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8795657" y="3409238"/>
            <a:ext cx="1554479" cy="82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VIDNI</a:t>
            </a:r>
          </a:p>
          <a:p>
            <a:r>
              <a:rPr lang="hr-HR" dirty="0" smtClean="0"/>
              <a:t>ŽIVAC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801395" y="5841905"/>
            <a:ext cx="25603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SREDIŠNJA OVOJNICA</a:t>
            </a:r>
          </a:p>
          <a:p>
            <a:pPr algn="ctr"/>
            <a:r>
              <a:rPr lang="hr-HR" dirty="0" smtClean="0"/>
              <a:t>(ŽILNICA)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8342811" y="1778905"/>
            <a:ext cx="1637212" cy="82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STAKLOVINA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3796937" y="1011457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ŠARENICA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5345143" y="365126"/>
            <a:ext cx="203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VANJSKA OVOJNICA</a:t>
            </a:r>
          </a:p>
          <a:p>
            <a:pPr algn="ctr"/>
            <a:r>
              <a:rPr lang="hr-HR" dirty="0" smtClean="0"/>
              <a:t>(BJELOOČNICA)</a:t>
            </a:r>
            <a:endParaRPr lang="hr-HR" dirty="0"/>
          </a:p>
        </p:txBody>
      </p:sp>
      <p:cxnSp>
        <p:nvCxnSpPr>
          <p:cNvPr id="15" name="Ravni poveznik 14"/>
          <p:cNvCxnSpPr/>
          <p:nvPr/>
        </p:nvCxnSpPr>
        <p:spPr>
          <a:xfrm flipH="1" flipV="1">
            <a:off x="4524361" y="1507059"/>
            <a:ext cx="239228" cy="11664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 flipV="1">
            <a:off x="6198325" y="1011457"/>
            <a:ext cx="0" cy="419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6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Nastajanje slike u oku:</a:t>
            </a:r>
            <a:endParaRPr lang="hr-HR" sz="2400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594" y="1314994"/>
            <a:ext cx="6818811" cy="450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368" y="5843994"/>
            <a:ext cx="841437" cy="80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5566426" y="5820794"/>
            <a:ext cx="562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Kako se lomi svjetlost? Kako nas vlastite oči varaju? </a:t>
            </a:r>
            <a:r>
              <a:rPr lang="hr-HR" sz="2400" i="1" dirty="0">
                <a:solidFill>
                  <a:schemeClr val="accent6">
                    <a:lumMod val="75000"/>
                  </a:schemeClr>
                </a:solidFill>
              </a:rPr>
              <a:t>RB str. </a:t>
            </a:r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66.</a:t>
            </a:r>
            <a:endParaRPr lang="hr-HR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126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838200" y="365126"/>
            <a:ext cx="5181600" cy="5811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Prilagodba oka na udaljenost predmeta:</a:t>
            </a:r>
          </a:p>
          <a:p>
            <a:pPr marL="457200" indent="-457200">
              <a:buFont typeface="+mj-lt"/>
              <a:buAutoNum type="alphaLcParenR"/>
            </a:pPr>
            <a:r>
              <a:rPr lang="hr-HR" sz="2400" dirty="0" smtClean="0"/>
              <a:t>gledanje bliskog predmeta</a:t>
            </a:r>
          </a:p>
          <a:p>
            <a:pPr marL="457200" indent="-457200">
              <a:buFont typeface="+mj-lt"/>
              <a:buAutoNum type="alphaLcParenR"/>
            </a:pPr>
            <a:r>
              <a:rPr lang="hr-HR" sz="2400" dirty="0" smtClean="0"/>
              <a:t>gledanje udaljenog predmeta</a:t>
            </a:r>
            <a:endParaRPr lang="hr-HR" sz="2400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>
          <a:xfrm>
            <a:off x="6019800" y="365126"/>
            <a:ext cx="5405846" cy="5811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Oko se širenjem i skupljanjem zjenice prilagođava količini svjetla:</a:t>
            </a:r>
          </a:p>
          <a:p>
            <a:pPr marL="457200" indent="-457200">
              <a:buFont typeface="+mj-lt"/>
              <a:buAutoNum type="alphaLcParenR"/>
            </a:pPr>
            <a:r>
              <a:rPr lang="hr-HR" sz="2400" dirty="0" smtClean="0"/>
              <a:t>zjenica oka pri velikoj količini svjetlosti</a:t>
            </a:r>
          </a:p>
          <a:p>
            <a:pPr marL="457200" indent="-457200">
              <a:buFont typeface="+mj-lt"/>
              <a:buAutoNum type="alphaLcParenR"/>
            </a:pPr>
            <a:r>
              <a:rPr lang="hr-HR" sz="2400" dirty="0" smtClean="0"/>
              <a:t>zjenica </a:t>
            </a:r>
            <a:r>
              <a:rPr lang="hr-HR" sz="2400" dirty="0"/>
              <a:t>oka pri </a:t>
            </a:r>
            <a:r>
              <a:rPr lang="hr-HR" sz="2400" dirty="0" smtClean="0"/>
              <a:t>maloj </a:t>
            </a:r>
            <a:r>
              <a:rPr lang="hr-HR" sz="2400" dirty="0"/>
              <a:t>količini svjetlosti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56" y="3417367"/>
            <a:ext cx="4333333" cy="108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48809"/>
            <a:ext cx="4580952" cy="3066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55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149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Poremećaji vida i načini ispravljanja:</a:t>
            </a:r>
            <a:endParaRPr lang="hr-HR" sz="2400" dirty="0"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171121"/>
            <a:ext cx="10160000" cy="48641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820091" y="5538651"/>
            <a:ext cx="18810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Kratkovidnost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287917" y="5538651"/>
            <a:ext cx="18810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Dalekovidnost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8755743" y="5538651"/>
            <a:ext cx="18810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Astigmatizam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76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20841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839788" y="365126"/>
            <a:ext cx="5157787" cy="1024690"/>
          </a:xfrm>
        </p:spPr>
        <p:txBody>
          <a:bodyPr/>
          <a:lstStyle/>
          <a:p>
            <a:r>
              <a:rPr lang="hr-HR" b="0" dirty="0" smtClean="0"/>
              <a:t>Upala oka (konjunktivitis)</a:t>
            </a:r>
            <a:endParaRPr lang="hr-HR" b="0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quarter" idx="3"/>
          </p:nvPr>
        </p:nvSpPr>
        <p:spPr>
          <a:xfrm>
            <a:off x="6172200" y="365127"/>
            <a:ext cx="5183188" cy="1024690"/>
          </a:xfrm>
        </p:spPr>
        <p:txBody>
          <a:bodyPr/>
          <a:lstStyle/>
          <a:p>
            <a:pPr algn="ctr"/>
            <a:r>
              <a:rPr lang="hr-HR" b="0" dirty="0" smtClean="0"/>
              <a:t>Sljepoća</a:t>
            </a:r>
            <a:endParaRPr lang="hr-HR" b="0" dirty="0"/>
          </a:p>
        </p:txBody>
      </p:sp>
      <p:pic>
        <p:nvPicPr>
          <p:cNvPr id="1026" name="Slika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7"/>
          <a:stretch>
            <a:fillRect/>
          </a:stretch>
        </p:blipFill>
        <p:spPr bwMode="auto">
          <a:xfrm>
            <a:off x="4454797" y="2505074"/>
            <a:ext cx="3440384" cy="2541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806" y="2505074"/>
            <a:ext cx="3440384" cy="2541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radA7010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505075"/>
            <a:ext cx="3615009" cy="2541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5474856" y="5817325"/>
            <a:ext cx="155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5"/>
              </a:rPr>
              <a:t>Vizualno</a:t>
            </a:r>
            <a:endParaRPr lang="hr-HR" sz="24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8913" y="5529065"/>
            <a:ext cx="810530" cy="90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42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00298"/>
            <a:ext cx="10515600" cy="635726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+mn-lt"/>
              </a:rPr>
              <a:t>Uho</a:t>
            </a:r>
            <a:endParaRPr lang="hr-HR" sz="3200" dirty="0">
              <a:latin typeface="+mn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437" y="1729433"/>
            <a:ext cx="6675121" cy="4554719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007723" y="1185147"/>
            <a:ext cx="162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VANJSKO UHO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129348" y="1156455"/>
            <a:ext cx="162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SREDNJE UHO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6892832" y="1156455"/>
            <a:ext cx="19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UNUTARNJE UHO</a:t>
            </a:r>
            <a:endParaRPr lang="hr-HR" dirty="0"/>
          </a:p>
        </p:txBody>
      </p:sp>
      <p:cxnSp>
        <p:nvCxnSpPr>
          <p:cNvPr id="26" name="Ravni poveznik 25"/>
          <p:cNvCxnSpPr/>
          <p:nvPr/>
        </p:nvCxnSpPr>
        <p:spPr>
          <a:xfrm flipH="1" flipV="1">
            <a:off x="4797333" y="1532709"/>
            <a:ext cx="715193" cy="211618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 flipH="1">
            <a:off x="2978331" y="1532709"/>
            <a:ext cx="181900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Ravni poveznik 29"/>
          <p:cNvCxnSpPr/>
          <p:nvPr/>
        </p:nvCxnSpPr>
        <p:spPr>
          <a:xfrm flipH="1" flipV="1">
            <a:off x="5434149" y="1593669"/>
            <a:ext cx="78377" cy="205522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Ravni poveznik 31"/>
          <p:cNvCxnSpPr/>
          <p:nvPr/>
        </p:nvCxnSpPr>
        <p:spPr>
          <a:xfrm flipV="1">
            <a:off x="6435634" y="1606015"/>
            <a:ext cx="0" cy="219262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Ravni poveznik 33"/>
          <p:cNvCxnSpPr/>
          <p:nvPr/>
        </p:nvCxnSpPr>
        <p:spPr>
          <a:xfrm>
            <a:off x="5434149" y="1606015"/>
            <a:ext cx="101890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Ravni poveznik 35"/>
          <p:cNvCxnSpPr/>
          <p:nvPr/>
        </p:nvCxnSpPr>
        <p:spPr>
          <a:xfrm flipV="1">
            <a:off x="6435634" y="1593669"/>
            <a:ext cx="322217" cy="220496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Ravni poveznik 37"/>
          <p:cNvCxnSpPr/>
          <p:nvPr/>
        </p:nvCxnSpPr>
        <p:spPr>
          <a:xfrm>
            <a:off x="6757851" y="1593669"/>
            <a:ext cx="185492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TekstniOkvir 39"/>
          <p:cNvSpPr txBox="1"/>
          <p:nvPr/>
        </p:nvSpPr>
        <p:spPr>
          <a:xfrm>
            <a:off x="5473337" y="2328892"/>
            <a:ext cx="902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SLUŠNE KOŠČICE</a:t>
            </a:r>
            <a:endParaRPr lang="hr-HR" sz="1600" dirty="0"/>
          </a:p>
        </p:txBody>
      </p:sp>
      <p:cxnSp>
        <p:nvCxnSpPr>
          <p:cNvPr id="42" name="Ravni poveznik 41"/>
          <p:cNvCxnSpPr/>
          <p:nvPr/>
        </p:nvCxnSpPr>
        <p:spPr>
          <a:xfrm flipV="1">
            <a:off x="5683975" y="2943497"/>
            <a:ext cx="259624" cy="539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43"/>
          <p:cNvCxnSpPr/>
          <p:nvPr/>
        </p:nvCxnSpPr>
        <p:spPr>
          <a:xfrm>
            <a:off x="5943599" y="2941063"/>
            <a:ext cx="0" cy="57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ni poveznik 45"/>
          <p:cNvCxnSpPr/>
          <p:nvPr/>
        </p:nvCxnSpPr>
        <p:spPr>
          <a:xfrm>
            <a:off x="5924550" y="2943497"/>
            <a:ext cx="451213" cy="855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niOkvir 46"/>
          <p:cNvSpPr txBox="1"/>
          <p:nvPr/>
        </p:nvSpPr>
        <p:spPr>
          <a:xfrm>
            <a:off x="1227773" y="2874909"/>
            <a:ext cx="712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UŠKA</a:t>
            </a:r>
            <a:endParaRPr lang="hr-HR" sz="1600" dirty="0"/>
          </a:p>
        </p:txBody>
      </p:sp>
      <p:sp>
        <p:nvSpPr>
          <p:cNvPr id="48" name="TekstniOkvir 47"/>
          <p:cNvSpPr txBox="1"/>
          <p:nvPr/>
        </p:nvSpPr>
        <p:spPr>
          <a:xfrm>
            <a:off x="1506514" y="4991310"/>
            <a:ext cx="1129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ZVUKOVOD</a:t>
            </a:r>
            <a:endParaRPr lang="hr-HR" sz="1600" dirty="0"/>
          </a:p>
        </p:txBody>
      </p:sp>
      <p:cxnSp>
        <p:nvCxnSpPr>
          <p:cNvPr id="50" name="Ravni poveznik 49"/>
          <p:cNvCxnSpPr>
            <a:endCxn id="47" idx="3"/>
          </p:cNvCxnSpPr>
          <p:nvPr/>
        </p:nvCxnSpPr>
        <p:spPr>
          <a:xfrm flipH="1">
            <a:off x="1940513" y="2590800"/>
            <a:ext cx="1151030" cy="45338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Ravni poveznik 51"/>
          <p:cNvCxnSpPr>
            <a:endCxn id="48" idx="0"/>
          </p:cNvCxnSpPr>
          <p:nvPr/>
        </p:nvCxnSpPr>
        <p:spPr>
          <a:xfrm flipH="1">
            <a:off x="2071277" y="4171406"/>
            <a:ext cx="2141017" cy="81990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3" name="TekstniOkvir 52"/>
          <p:cNvSpPr txBox="1"/>
          <p:nvPr/>
        </p:nvSpPr>
        <p:spPr>
          <a:xfrm>
            <a:off x="4519203" y="5360823"/>
            <a:ext cx="1220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BUBNJIĆ</a:t>
            </a:r>
            <a:endParaRPr lang="hr-HR" sz="1600" dirty="0"/>
          </a:p>
        </p:txBody>
      </p:sp>
      <p:sp>
        <p:nvSpPr>
          <p:cNvPr id="54" name="TekstniOkvir 53"/>
          <p:cNvSpPr txBox="1"/>
          <p:nvPr/>
        </p:nvSpPr>
        <p:spPr>
          <a:xfrm>
            <a:off x="5154929" y="5930585"/>
            <a:ext cx="2717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CJEVČICA KOJA SPAJA SREDNJE UHO SA ŽDRIJELOM</a:t>
            </a:r>
            <a:endParaRPr lang="hr-HR" sz="1600" dirty="0"/>
          </a:p>
        </p:txBody>
      </p:sp>
      <p:cxnSp>
        <p:nvCxnSpPr>
          <p:cNvPr id="56" name="Ravni poveznik 55"/>
          <p:cNvCxnSpPr/>
          <p:nvPr/>
        </p:nvCxnSpPr>
        <p:spPr>
          <a:xfrm flipH="1">
            <a:off x="5154929" y="4129738"/>
            <a:ext cx="658858" cy="120012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8" name="Ravni poveznik 57"/>
          <p:cNvCxnSpPr/>
          <p:nvPr/>
        </p:nvCxnSpPr>
        <p:spPr>
          <a:xfrm flipH="1">
            <a:off x="6513740" y="5237406"/>
            <a:ext cx="975631" cy="63692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9" name="TekstniOkvir 58"/>
          <p:cNvSpPr txBox="1"/>
          <p:nvPr/>
        </p:nvSpPr>
        <p:spPr>
          <a:xfrm>
            <a:off x="9433558" y="4437413"/>
            <a:ext cx="2043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PUŽNICA – OSJETILNI ORGAN ZA SLUH</a:t>
            </a:r>
            <a:endParaRPr lang="hr-HR" sz="1600" dirty="0"/>
          </a:p>
        </p:txBody>
      </p:sp>
      <p:sp>
        <p:nvSpPr>
          <p:cNvPr id="60" name="TekstniOkvir 59"/>
          <p:cNvSpPr txBox="1"/>
          <p:nvPr/>
        </p:nvSpPr>
        <p:spPr>
          <a:xfrm>
            <a:off x="9324322" y="2328892"/>
            <a:ext cx="1797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OSJETILNI ORGAN ZA RAVNOTEŽU</a:t>
            </a:r>
            <a:endParaRPr lang="hr-HR" sz="1600" dirty="0"/>
          </a:p>
        </p:txBody>
      </p:sp>
      <p:cxnSp>
        <p:nvCxnSpPr>
          <p:cNvPr id="62" name="Ravni poveznik 61"/>
          <p:cNvCxnSpPr>
            <a:endCxn id="60" idx="1"/>
          </p:cNvCxnSpPr>
          <p:nvPr/>
        </p:nvCxnSpPr>
        <p:spPr>
          <a:xfrm flipV="1">
            <a:off x="6596742" y="2621280"/>
            <a:ext cx="2727580" cy="42290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Ravni poveznik 63"/>
          <p:cNvCxnSpPr>
            <a:endCxn id="59" idx="1"/>
          </p:cNvCxnSpPr>
          <p:nvPr/>
        </p:nvCxnSpPr>
        <p:spPr>
          <a:xfrm>
            <a:off x="7859483" y="4171406"/>
            <a:ext cx="1574075" cy="55839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TekstniOkvir 30"/>
          <p:cNvSpPr txBox="1"/>
          <p:nvPr/>
        </p:nvSpPr>
        <p:spPr>
          <a:xfrm>
            <a:off x="9667994" y="5961145"/>
            <a:ext cx="2524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Zvukovi oko mene. RB </a:t>
            </a:r>
            <a:r>
              <a:rPr lang="hr-HR" sz="2400" i="1" dirty="0">
                <a:solidFill>
                  <a:schemeClr val="accent6">
                    <a:lumMod val="75000"/>
                  </a:schemeClr>
                </a:solidFill>
              </a:rPr>
              <a:t>str. </a:t>
            </a:r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68.</a:t>
            </a:r>
            <a:endParaRPr lang="hr-HR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0730" y="5237406"/>
            <a:ext cx="841437" cy="80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38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225</Words>
  <Application>Microsoft Office PowerPoint</Application>
  <PresentationFormat>Široki zaslon</PresentationFormat>
  <Paragraphs>73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sustava Office</vt:lpstr>
      <vt:lpstr>Osjetila mi pomažu u snalaženju u svijetu</vt:lpstr>
      <vt:lpstr>Osjetila:</vt:lpstr>
      <vt:lpstr>Oko</vt:lpstr>
      <vt:lpstr>Glavni dijelovi oka:</vt:lpstr>
      <vt:lpstr>Nastajanje slike u oku:</vt:lpstr>
      <vt:lpstr>PowerPoint prezentacija</vt:lpstr>
      <vt:lpstr>Poremećaji vida i načini ispravljanja:</vt:lpstr>
      <vt:lpstr>PowerPoint prezentacija</vt:lpstr>
      <vt:lpstr>Uho</vt:lpstr>
      <vt:lpstr>Poremećaji sluha:</vt:lpstr>
      <vt:lpstr>Jezik</vt:lpstr>
      <vt:lpstr>Nos</vt:lpstr>
      <vt:lpstr>Koža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Održavanje ravnotežnih uvjeta u organizmu</dc:title>
  <dc:creator>Sanja Irić Šironja</dc:creator>
  <cp:lastModifiedBy>Sanja Irić Šironja</cp:lastModifiedBy>
  <cp:revision>141</cp:revision>
  <dcterms:created xsi:type="dcterms:W3CDTF">2019-08-12T09:58:08Z</dcterms:created>
  <dcterms:modified xsi:type="dcterms:W3CDTF">2019-12-10T20:31:32Z</dcterms:modified>
</cp:coreProperties>
</file>